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8" r:id="rId3"/>
    <p:sldId id="1683" r:id="rId4"/>
    <p:sldId id="272" r:id="rId5"/>
    <p:sldId id="259" r:id="rId6"/>
    <p:sldId id="257" r:id="rId7"/>
    <p:sldId id="260" r:id="rId8"/>
    <p:sldId id="1684" r:id="rId9"/>
    <p:sldId id="261" r:id="rId10"/>
    <p:sldId id="1618" r:id="rId11"/>
    <p:sldId id="1619" r:id="rId12"/>
    <p:sldId id="262" r:id="rId13"/>
    <p:sldId id="263" r:id="rId14"/>
    <p:sldId id="264" r:id="rId15"/>
    <p:sldId id="265" r:id="rId16"/>
    <p:sldId id="266" r:id="rId17"/>
    <p:sldId id="1630" r:id="rId18"/>
    <p:sldId id="1631" r:id="rId19"/>
    <p:sldId id="1632" r:id="rId20"/>
    <p:sldId id="1633" r:id="rId21"/>
    <p:sldId id="1634" r:id="rId22"/>
    <p:sldId id="1635" r:id="rId23"/>
    <p:sldId id="1638" r:id="rId24"/>
    <p:sldId id="1639" r:id="rId25"/>
    <p:sldId id="1640" r:id="rId26"/>
    <p:sldId id="1641" r:id="rId27"/>
    <p:sldId id="1642" r:id="rId28"/>
    <p:sldId id="1643" r:id="rId29"/>
    <p:sldId id="1644" r:id="rId30"/>
    <p:sldId id="1645" r:id="rId31"/>
    <p:sldId id="1647" r:id="rId32"/>
    <p:sldId id="1648" r:id="rId33"/>
    <p:sldId id="1649" r:id="rId34"/>
    <p:sldId id="1650" r:id="rId35"/>
    <p:sldId id="1651" r:id="rId36"/>
    <p:sldId id="1652" r:id="rId37"/>
    <p:sldId id="1653" r:id="rId38"/>
    <p:sldId id="1654" r:id="rId39"/>
    <p:sldId id="1655" r:id="rId40"/>
    <p:sldId id="1656" r:id="rId41"/>
    <p:sldId id="1657" r:id="rId42"/>
    <p:sldId id="1658" r:id="rId43"/>
    <p:sldId id="1659" r:id="rId44"/>
    <p:sldId id="1660" r:id="rId45"/>
    <p:sldId id="1661" r:id="rId46"/>
    <p:sldId id="1662" r:id="rId47"/>
    <p:sldId id="1663" r:id="rId48"/>
    <p:sldId id="1664" r:id="rId49"/>
    <p:sldId id="1665" r:id="rId50"/>
    <p:sldId id="1666" r:id="rId51"/>
    <p:sldId id="1668" r:id="rId52"/>
    <p:sldId id="1669" r:id="rId53"/>
    <p:sldId id="1667" r:id="rId54"/>
    <p:sldId id="1686" r:id="rId55"/>
    <p:sldId id="1671" r:id="rId56"/>
    <p:sldId id="1646" r:id="rId57"/>
    <p:sldId id="1672" r:id="rId58"/>
    <p:sldId id="1673" r:id="rId59"/>
    <p:sldId id="1674" r:id="rId60"/>
    <p:sldId id="1687" r:id="rId61"/>
    <p:sldId id="1620" r:id="rId62"/>
    <p:sldId id="270" r:id="rId63"/>
    <p:sldId id="267" r:id="rId64"/>
    <p:sldId id="268" r:id="rId65"/>
    <p:sldId id="1690" r:id="rId66"/>
    <p:sldId id="1694" r:id="rId67"/>
    <p:sldId id="1693" r:id="rId68"/>
    <p:sldId id="1692" r:id="rId69"/>
    <p:sldId id="1691" r:id="rId70"/>
    <p:sldId id="1695" r:id="rId71"/>
    <p:sldId id="1696" r:id="rId72"/>
    <p:sldId id="1697" r:id="rId73"/>
    <p:sldId id="1688" r:id="rId74"/>
    <p:sldId id="1698" r:id="rId75"/>
    <p:sldId id="1699" r:id="rId76"/>
    <p:sldId id="271" r:id="rId77"/>
    <p:sldId id="1675" r:id="rId78"/>
    <p:sldId id="1676" r:id="rId79"/>
    <p:sldId id="1677" r:id="rId80"/>
    <p:sldId id="1678" r:id="rId81"/>
    <p:sldId id="1679" r:id="rId82"/>
    <p:sldId id="1680" r:id="rId83"/>
    <p:sldId id="1681" r:id="rId84"/>
    <p:sldId id="1682" r:id="rId85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39"/>
    <p:restoredTop sz="93309"/>
  </p:normalViewPr>
  <p:slideViewPr>
    <p:cSldViewPr snapToGrid="0" snapToObjects="1">
      <p:cViewPr varScale="1">
        <p:scale>
          <a:sx n="124" d="100"/>
          <a:sy n="124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Neighbors.</a:t>
            </a: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Learning.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Curse of dimensionality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797D1DA-4D81-1042-862D-D7F3618312C3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underlying hypothesis of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training data and the test data are sampled from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distribution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Becomes unlikely for a representative pattern in the training set to be absent in the test set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219919" y="301320"/>
            <a:ext cx="9641711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for different values of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happens for different values of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happens for different values of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happens for different values of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distance function: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The Euclidean distance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The Edit (</a:t>
            </a:r>
            <a:r>
              <a:rPr lang="en-US" sz="2800" b="1" dirty="0" err="1"/>
              <a:t>Levenshtein</a:t>
            </a:r>
            <a:r>
              <a:rPr lang="en-US" sz="2800" b="1" dirty="0"/>
              <a:t>) distance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The Hamming distance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neighbors should we consider?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we “train” the model on the examples from the vicinity?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need for a memory-based classifier?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distance function: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E.g., the Euclidean distance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neighbors should we consider?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we “train” the model on the examples from the vicinity?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We just predict the label of the nearest neighbor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consider a particular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Euc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lidean distance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280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0367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 from labeled samples</a:t>
            </a: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Suppose we have a set of N training examples: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classification problem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consists of estimating the function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g(x) such that: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800445" y="4667359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221636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Manhattan distance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we have: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280" t="-4040" b="-95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we have: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distance is a generalization for the Euclidean distance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and the Manhattan distance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If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is no longer a distance. The triangle inequality is violated for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t="-2222" r="-1119" b="-54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Hamming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Useful, for instance, when the samples are represented by categorical features or when the samples are DNA sequences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For the vectors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and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we have: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We are counting how many features (components) are different among the two vectors</a:t>
                </a: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l="-280" t="-2222" r="-2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Levenshtein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distance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Useful, for instance, when the samples are strings (text documents, DNA sequences) or temporal sequences (videos)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distance is given by the number of changes (insert, delete, replace) necessary to transform one object into the other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video sequences, we use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Application: Gesture recognition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89CA-9388-A14B-B91F-91FA5AE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62" y="2843487"/>
            <a:ext cx="4039916" cy="3452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ADF2-9194-DA4D-828A-E16C1A5DED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43314"/>
            <a:ext cx="9071640" cy="6676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gesture corresponds to the motion performed by the user?</a:t>
            </a:r>
          </a:p>
        </p:txBody>
      </p:sp>
    </p:spTree>
    <p:extLst>
      <p:ext uri="{BB962C8B-B14F-4D97-AF65-F5344CB8AC3E}">
        <p14:creationId xmlns:p14="http://schemas.microsoft.com/office/powerpoint/2010/main" val="3665743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Let’s consider 10 gesture classes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59BF6-F4A9-5F46-A011-EE65831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563479"/>
            <a:ext cx="9697091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Gesture recognition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D05B-489D-BE4D-ADDF-E8305AA0F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30400"/>
            <a:ext cx="9071640" cy="4223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have to recognize 10 simple gestures performed by a user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Each gesture corresponds to a number from 0 to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Only the trajectory of the hand matters, not the handshape / fingers pose: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This is just a choice we make for this example application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Many systems, e.g. sign language, need to use handshape as well</a:t>
            </a:r>
          </a:p>
        </p:txBody>
      </p:sp>
    </p:spTree>
    <p:extLst>
      <p:ext uri="{BB962C8B-B14F-4D97-AF65-F5344CB8AC3E}">
        <p14:creationId xmlns:p14="http://schemas.microsoft.com/office/powerpoint/2010/main" val="264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Decomposing gesture recognition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1FF2-2CAE-A043-B251-8A4D13C00B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86856"/>
            <a:ext cx="9071640" cy="5239658"/>
          </a:xfrm>
        </p:spPr>
        <p:txBody>
          <a:bodyPr lIns="0"/>
          <a:lstStyle/>
          <a:p>
            <a:r>
              <a:rPr lang="en-US" sz="2800" dirty="0"/>
              <a:t>We need modules for: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how the person moved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Person detection / tracking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Hand detection / tracking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Handshape recognition?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Recognizing what the motion means</a:t>
            </a:r>
            <a:endParaRPr lang="en-US" sz="2800" i="1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Motion estimation and recognition are quite different tasks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When we see someone using sign language, we know how they move, but not what the motion means</a:t>
            </a:r>
          </a:p>
        </p:txBody>
      </p:sp>
    </p:spTree>
    <p:extLst>
      <p:ext uri="{BB962C8B-B14F-4D97-AF65-F5344CB8AC3E}">
        <p14:creationId xmlns:p14="http://schemas.microsoft.com/office/powerpoint/2010/main" val="2525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78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1673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333645"/>
            <a:ext cx="5345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we determine the gesture class?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should we measure similarity / distance between gestures?</a:t>
            </a:r>
          </a:p>
        </p:txBody>
      </p:sp>
    </p:spTree>
    <p:extLst>
      <p:ext uri="{BB962C8B-B14F-4D97-AF65-F5344CB8AC3E}">
        <p14:creationId xmlns:p14="http://schemas.microsoft.com/office/powerpoint/2010/main" val="186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109" y="301320"/>
            <a:ext cx="9712035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If hand location is known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3588328"/>
            <a:ext cx="9071640" cy="346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Assumption: hand location is known in all frames of the database gestures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The training data can be annotated offline using manual annotation / colored gloves / sensors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For the test data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we need a hand detector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(we do not cover this part)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E875-D872-9147-8BD6-33DB3EC5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" y="1521915"/>
            <a:ext cx="9576625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04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 from labeled samples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Suppose we have a set of N training examples: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regression problem consists of estimating the function g(x) such that: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877270" y="478754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Comparing trajectories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can make a trajectory based on the location of the hand at each frame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compare trajectories?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A4E2D-6A30-444D-A42C-857E0E4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2" y="1563480"/>
            <a:ext cx="7785527" cy="33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Comparing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i-th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frame to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i-th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frame is problematic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do we do with frame 9 from the right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569B-A35F-6341-85C9-77D25834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1, 1)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E638-6501-D94C-B89C-D8C31A1B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(2, 2)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C637-9F70-8045-81D2-B77D4B6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6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(2, 3)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D6C5-EDAF-B646-8203-366BE7A4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5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(3, 4)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510B0-F741-7448-810B-ACD66F7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(4, 5)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CB91-3666-204E-86B5-0FDE9315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(4, 6)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3969D-F72D-A24C-B84D-759C201B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1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(5, 7)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ACDC-A157-3A42-BAC2-D5149DEC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79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(2, 2), (2, 3), (3, 4), (4, 5), (4, 6), (5,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(6, 7)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8A6A-DC6B-5D43-9585-5FF8115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6" y="1563480"/>
            <a:ext cx="7836408" cy="33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from labeled samples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2920" y="1411920"/>
            <a:ext cx="9071640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Suppose we have a set of N training examples: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learning problem consists of estimating g(x) such that: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loss function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(e.g. MSE):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Generalization error: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Empirical (estimated) error: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8489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(7, 8)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98B4-BCD3-034C-BFAE-0EA016E4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1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D46-10D8-CD45-AB93-4499541F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Can be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is matched with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57DA-FDDD-A04E-A6D0-61B13A3C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Can be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is matched with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1244-19C2-C946-B909-82C84BE6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Can be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are matched with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9FA0-913A-7644-95FA-5225C7A7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What is the cost of alignment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We could use the Euclidean distance: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020358-D8C5-344A-A6FF-AF78953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What is the cost of alignment?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We could use the Euclidean distance: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Example: </a:t>
                </a:r>
                <a14:m>
                  <m:oMath xmlns:m="http://schemas.openxmlformats.org/officeDocument/2006/math">
                    <m:r>
                      <a:rPr lang="ro-RO" sz="24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baseline="-25000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904984-9B76-E740-8613-81314E93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2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What are the rules of alignment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99D4-2471-F548-BA76-38CC9CC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Matching trajectories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What are the rules of alignment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alignment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((1, 5), (2, 3), (6, 7), (7, 1))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legal?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Depends on what makes sense in our application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7B969-CF27-2D42-8F5C-3B7C7322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2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can align them: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(1, 1)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TW </a:t>
            </a: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ro-RO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boundaries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elements match: (s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Last elements match: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8999E-0023-5144-8972-0BF81CFC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label for sample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Illegal alignment (violating monotonicity):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(4, 4),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DTW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rules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monotonicity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alignment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cannot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go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backwards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DE2092-ECB5-CE43-A7C9-CEE5F2B3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211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Illegal alignment (violating continuity):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(7, 8),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DTW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rules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continuity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alignment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cannot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skip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elements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AC52F3-D092-BF45-8AF5-D344C194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4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Rules of alignment for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Valid alignment: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((1, 1),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(2, 2), (2, 3), (3, 4), (4, 5), (4, 6), (5, 7), (6, 7), (7, 8), (8, 9))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DTW rules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monotonicity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and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continuity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31FD8D-2750-1B45-A5B3-F09409C5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Time Warping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Dynamic Time Warping (DTW) is a distance measure between sequences of points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The DTW distance is the cost of the optimal alignment between two trajectories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alignment must obey the DTW rules defined in the previous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A3A2-687C-9B46-9844-FEADBBA1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78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1673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333645"/>
            <a:ext cx="5345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 we determine the gesture class? </a:t>
            </a:r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should we measure similarity / distance between gestures?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DTW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54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Computing DTW (Edit) distance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918364"/>
            <a:ext cx="9071640" cy="25215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Training sample: M = (M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Test sample: Q = (Q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Each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can be, for example, a 2D pixel location of the hand (center of the bounding box)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D837-D924-DD47-9A02-0990BF2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2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Computing DTW (Edit) distance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Training sample: M = 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Test sample: Q =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We want optimal alignment between M and Q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Dynamic programming strategy: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Break problem up into smaller, interrelated problems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which we solve using a recursive relation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 find optimal alignment between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and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Computing DTW (Edit) distance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Solve problem P(1,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optimal alignment is: ((1, 1), (1, 2), ..., (1, j))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Solve problem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optimal alignment is: ((1, 1), (2, 1), ...,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Solve problem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Find best solution from: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100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j), (i-1, j-1)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Add the pair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 to the solution best solution from above</a:t>
            </a:r>
          </a:p>
        </p:txBody>
      </p:sp>
    </p:spTree>
    <p:extLst>
      <p:ext uri="{BB962C8B-B14F-4D97-AF65-F5344CB8AC3E}">
        <p14:creationId xmlns:p14="http://schemas.microsoft.com/office/powerpoint/2010/main" val="7272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DTW algorithm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360218" y="1563480"/>
            <a:ext cx="9504218" cy="57101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Input: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sample: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 = [M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 sample: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Q = [Q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Algorithm: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 =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np.zeros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((m, n))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C[0,0] = cost(M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in range(1,m):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C[i,0] = C[i-1,0] + cost(M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j in range(1,n):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C[0,j] = C[0,j-1] + cost(M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in range(1,m):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for j in range(1,n):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   C[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i,j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 = cost(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</a:t>
            </a:r>
            <a:r>
              <a:rPr lang="en-US" sz="19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19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 + </a:t>
            </a:r>
            <a:r>
              <a:rPr lang="en-US" sz="19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np.min</a:t>
            </a:r>
            <a:r>
              <a:rPr lang="en-US" sz="19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(C[i-1,j],C[i,j-1],C[i-1,j-1])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Return: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m,n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08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5403-C06C-CC48-8429-3B49E775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300942"/>
            <a:ext cx="8503739" cy="5314838"/>
          </a:xfrm>
          <a:prstGeom prst="rect">
            <a:avLst/>
          </a:prstGeom>
        </p:spPr>
      </p:pic>
      <p:sp>
        <p:nvSpPr>
          <p:cNvPr id="71" name="TextShape 1"/>
          <p:cNvSpPr txBox="1"/>
          <p:nvPr/>
        </p:nvSpPr>
        <p:spPr>
          <a:xfrm>
            <a:off x="207818" y="301320"/>
            <a:ext cx="9367822" cy="613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DTW algorithm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207818" y="5615780"/>
            <a:ext cx="9656618" cy="17548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For each cell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Compute optimal alignment of M[1:i] and Q[1:j]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Answer depends only on (i-1, j),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j-1)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Time: linear to size of table, quadratic to length of gestures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1040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 from labeled samples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Suppose we have a set of N training examples: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regression problem consists of estimating the function g(x) such that: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877270" y="478754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43027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for regression tasks</a:t>
            </a:r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47" y="2953"/>
              <a:ext cx="901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25" y="3496"/>
              <a:ext cx="769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99" y="2846"/>
              <a:ext cx="794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>
                  <a:solidFill>
                    <a:sysClr val="windowText" lastClr="000000"/>
                  </a:solidFill>
                </a:rPr>
                <a:t>This is the nearest point</a:t>
              </a: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/>
              <a:t>k-NN for regression tasks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regression algorithm: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For each test sample x, we find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nearest k neighbors and their labels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The output-ul is the mean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 the labels of the k neighbors: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559545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Advantages and properties of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is a very simple model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be directly applied to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multi-class problems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decision boundary is non-linear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quality of the results grows with the number of training samples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single parameter that requires tuning (k)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training error grows with k, but the decision boundary becomes smoother: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Regularization method that increases the generalization capacity (to some extent)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Disadvantages of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58097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does nearest mean? We have to define a distance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uclidean distance always the best choice?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computational cost is quite high: we need to store and pass through the whole training set during inference (at test time)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Possible solutions to avoid the high computational time: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Partition the feature space using k-d trees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 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Suffers from the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401258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5140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812858-1F51-4F43-A498-D31EABDE7642}"/>
              </a:ext>
            </a:extLst>
          </p:cNvPr>
          <p:cNvCxnSpPr>
            <a:cxnSpLocks/>
          </p:cNvCxnSpPr>
          <p:nvPr/>
        </p:nvCxnSpPr>
        <p:spPr>
          <a:xfrm>
            <a:off x="530747" y="5590116"/>
            <a:ext cx="3852000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04A17-464D-D64B-A874-2B69B691C265}"/>
              </a:ext>
            </a:extLst>
          </p:cNvPr>
          <p:cNvCxnSpPr>
            <a:cxnSpLocks/>
          </p:cNvCxnSpPr>
          <p:nvPr/>
        </p:nvCxnSpPr>
        <p:spPr>
          <a:xfrm>
            <a:off x="6273898" y="5682714"/>
            <a:ext cx="189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0DE4B1-4BF3-F54A-AFF9-96AE59777D94}"/>
              </a:ext>
            </a:extLst>
          </p:cNvPr>
          <p:cNvCxnSpPr>
            <a:cxnSpLocks/>
          </p:cNvCxnSpPr>
          <p:nvPr/>
        </p:nvCxnSpPr>
        <p:spPr>
          <a:xfrm flipV="1">
            <a:off x="8180130" y="5020778"/>
            <a:ext cx="162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DE2709-9EAF-1F41-BC9F-BDF49E9F81E9}"/>
              </a:ext>
            </a:extLst>
          </p:cNvPr>
          <p:cNvSpPr/>
          <p:nvPr/>
        </p:nvSpPr>
        <p:spPr>
          <a:xfrm>
            <a:off x="1657653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12DF2F-AFDB-8349-8DD4-7E283125A28B}"/>
              </a:ext>
            </a:extLst>
          </p:cNvPr>
          <p:cNvSpPr/>
          <p:nvPr/>
        </p:nvSpPr>
        <p:spPr>
          <a:xfrm>
            <a:off x="4080550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01798-574B-414A-AEB9-BDBA3E085043}"/>
              </a:ext>
            </a:extLst>
          </p:cNvPr>
          <p:cNvSpPr txBox="1"/>
          <p:nvPr/>
        </p:nvSpPr>
        <p:spPr>
          <a:xfrm>
            <a:off x="274126" y="5407929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y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252A7D-31EC-5D4D-B4ED-08FFB1ED73F2}"/>
              </a:ext>
            </a:extLst>
          </p:cNvPr>
          <p:cNvCxnSpPr>
            <a:cxnSpLocks/>
            <a:stCxn id="51" idx="3"/>
          </p:cNvCxnSpPr>
          <p:nvPr/>
        </p:nvCxnSpPr>
        <p:spPr>
          <a:xfrm flipH="1">
            <a:off x="1475751" y="5802698"/>
            <a:ext cx="313704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37E652-6146-4548-A220-5DC783AA9DF4}"/>
              </a:ext>
            </a:extLst>
          </p:cNvPr>
          <p:cNvCxnSpPr>
            <a:cxnSpLocks/>
            <a:stCxn id="51" idx="5"/>
          </p:cNvCxnSpPr>
          <p:nvPr/>
        </p:nvCxnSpPr>
        <p:spPr>
          <a:xfrm>
            <a:off x="2425851" y="5802698"/>
            <a:ext cx="277626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A40F70-13B3-C144-B408-15CDE83C438A}"/>
              </a:ext>
            </a:extLst>
          </p:cNvPr>
          <p:cNvCxnSpPr>
            <a:cxnSpLocks/>
            <a:stCxn id="52" idx="3"/>
          </p:cNvCxnSpPr>
          <p:nvPr/>
        </p:nvCxnSpPr>
        <p:spPr>
          <a:xfrm flipH="1">
            <a:off x="3919677" y="5802698"/>
            <a:ext cx="292675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E1AF26-732C-3649-B755-D8470D8F351C}"/>
              </a:ext>
            </a:extLst>
          </p:cNvPr>
          <p:cNvCxnSpPr>
            <a:cxnSpLocks/>
            <a:stCxn id="52" idx="5"/>
          </p:cNvCxnSpPr>
          <p:nvPr/>
        </p:nvCxnSpPr>
        <p:spPr>
          <a:xfrm>
            <a:off x="4848748" y="5802698"/>
            <a:ext cx="277633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50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AAA5B6-13F3-554C-B915-36146560AFB5}"/>
              </a:ext>
            </a:extLst>
          </p:cNvPr>
          <p:cNvCxnSpPr>
            <a:cxnSpLocks/>
          </p:cNvCxnSpPr>
          <p:nvPr/>
        </p:nvCxnSpPr>
        <p:spPr>
          <a:xfrm>
            <a:off x="518397" y="6525536"/>
            <a:ext cx="4464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812858-1F51-4F43-A498-D31EABDE7642}"/>
              </a:ext>
            </a:extLst>
          </p:cNvPr>
          <p:cNvCxnSpPr>
            <a:cxnSpLocks/>
          </p:cNvCxnSpPr>
          <p:nvPr/>
        </p:nvCxnSpPr>
        <p:spPr>
          <a:xfrm>
            <a:off x="530747" y="5590116"/>
            <a:ext cx="3852000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DB597-3296-2A41-AD20-1C268542BBEE}"/>
              </a:ext>
            </a:extLst>
          </p:cNvPr>
          <p:cNvCxnSpPr>
            <a:cxnSpLocks/>
          </p:cNvCxnSpPr>
          <p:nvPr/>
        </p:nvCxnSpPr>
        <p:spPr>
          <a:xfrm flipV="1">
            <a:off x="6884304" y="3564000"/>
            <a:ext cx="0" cy="2118713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3EC85B-1AE9-2644-B07A-A3A81FCEF373}"/>
              </a:ext>
            </a:extLst>
          </p:cNvPr>
          <p:cNvCxnSpPr>
            <a:cxnSpLocks/>
          </p:cNvCxnSpPr>
          <p:nvPr/>
        </p:nvCxnSpPr>
        <p:spPr>
          <a:xfrm flipV="1">
            <a:off x="7218898" y="5714644"/>
            <a:ext cx="0" cy="126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04A17-464D-D64B-A874-2B69B691C265}"/>
              </a:ext>
            </a:extLst>
          </p:cNvPr>
          <p:cNvCxnSpPr>
            <a:cxnSpLocks/>
          </p:cNvCxnSpPr>
          <p:nvPr/>
        </p:nvCxnSpPr>
        <p:spPr>
          <a:xfrm>
            <a:off x="6273898" y="5682714"/>
            <a:ext cx="189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0DE4B1-4BF3-F54A-AFF9-96AE59777D94}"/>
              </a:ext>
            </a:extLst>
          </p:cNvPr>
          <p:cNvCxnSpPr>
            <a:cxnSpLocks/>
          </p:cNvCxnSpPr>
          <p:nvPr/>
        </p:nvCxnSpPr>
        <p:spPr>
          <a:xfrm flipV="1">
            <a:off x="8180130" y="5020778"/>
            <a:ext cx="162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81BF35-ECC1-5E41-BB03-1CD3A04A787D}"/>
              </a:ext>
            </a:extLst>
          </p:cNvPr>
          <p:cNvCxnSpPr>
            <a:cxnSpLocks/>
          </p:cNvCxnSpPr>
          <p:nvPr/>
        </p:nvCxnSpPr>
        <p:spPr>
          <a:xfrm flipV="1">
            <a:off x="8810120" y="5051612"/>
            <a:ext cx="0" cy="1925999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443825-A2EA-AD4A-BBEE-CE32A5665B78}"/>
              </a:ext>
            </a:extLst>
          </p:cNvPr>
          <p:cNvCxnSpPr>
            <a:cxnSpLocks/>
          </p:cNvCxnSpPr>
          <p:nvPr/>
        </p:nvCxnSpPr>
        <p:spPr>
          <a:xfrm flipV="1">
            <a:off x="9163901" y="3563712"/>
            <a:ext cx="0" cy="144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DE2709-9EAF-1F41-BC9F-BDF49E9F81E9}"/>
              </a:ext>
            </a:extLst>
          </p:cNvPr>
          <p:cNvSpPr/>
          <p:nvPr/>
        </p:nvSpPr>
        <p:spPr>
          <a:xfrm>
            <a:off x="1657653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12DF2F-AFDB-8349-8DD4-7E283125A28B}"/>
              </a:ext>
            </a:extLst>
          </p:cNvPr>
          <p:cNvSpPr/>
          <p:nvPr/>
        </p:nvSpPr>
        <p:spPr>
          <a:xfrm>
            <a:off x="4080550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y&gt;6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333802-25BE-A641-B7CB-71B3A17E4B64}"/>
              </a:ext>
            </a:extLst>
          </p:cNvPr>
          <p:cNvSpPr/>
          <p:nvPr/>
        </p:nvSpPr>
        <p:spPr>
          <a:xfrm>
            <a:off x="22534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CD562-1FFD-DF49-92B4-EABD50C6733F}"/>
              </a:ext>
            </a:extLst>
          </p:cNvPr>
          <p:cNvSpPr/>
          <p:nvPr/>
        </p:nvSpPr>
        <p:spPr>
          <a:xfrm>
            <a:off x="467638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x&gt;9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7987A-568C-6B42-BDDD-0FAD0AD5C3A1}"/>
              </a:ext>
            </a:extLst>
          </p:cNvPr>
          <p:cNvSpPr/>
          <p:nvPr/>
        </p:nvSpPr>
        <p:spPr>
          <a:xfrm>
            <a:off x="102575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6F2771A-9AE1-CD43-97AD-9297B7C40730}"/>
              </a:ext>
            </a:extLst>
          </p:cNvPr>
          <p:cNvSpPr/>
          <p:nvPr/>
        </p:nvSpPr>
        <p:spPr>
          <a:xfrm>
            <a:off x="34696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01798-574B-414A-AEB9-BDBA3E085043}"/>
              </a:ext>
            </a:extLst>
          </p:cNvPr>
          <p:cNvSpPr txBox="1"/>
          <p:nvPr/>
        </p:nvSpPr>
        <p:spPr>
          <a:xfrm>
            <a:off x="274126" y="5407929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49C6C6-730F-CD40-9668-E4EF64F237F4}"/>
              </a:ext>
            </a:extLst>
          </p:cNvPr>
          <p:cNvSpPr txBox="1"/>
          <p:nvPr/>
        </p:nvSpPr>
        <p:spPr>
          <a:xfrm>
            <a:off x="269118" y="632627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252A7D-31EC-5D4D-B4ED-08FFB1ED73F2}"/>
              </a:ext>
            </a:extLst>
          </p:cNvPr>
          <p:cNvCxnSpPr>
            <a:cxnSpLocks/>
            <a:stCxn id="51" idx="3"/>
            <a:endCxn id="55" idx="0"/>
          </p:cNvCxnSpPr>
          <p:nvPr/>
        </p:nvCxnSpPr>
        <p:spPr>
          <a:xfrm flipH="1">
            <a:off x="1475751" y="5802698"/>
            <a:ext cx="313704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37E652-6146-4548-A220-5DC783AA9DF4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2425851" y="5802698"/>
            <a:ext cx="277626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A40F70-13B3-C144-B408-15CDE83C438A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 flipH="1">
            <a:off x="3919677" y="5802698"/>
            <a:ext cx="292675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E1AF26-732C-3649-B755-D8470D8F351C}"/>
              </a:ext>
            </a:extLst>
          </p:cNvPr>
          <p:cNvCxnSpPr>
            <a:cxnSpLocks/>
            <a:stCxn id="52" idx="5"/>
            <a:endCxn id="54" idx="0"/>
          </p:cNvCxnSpPr>
          <p:nvPr/>
        </p:nvCxnSpPr>
        <p:spPr>
          <a:xfrm>
            <a:off x="4848748" y="5802698"/>
            <a:ext cx="277633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F7BDA6-3A7B-8944-9E75-E4FB659A31AB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81311" y="6721043"/>
            <a:ext cx="180000" cy="4403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A0B37D-EAFF-0D4D-A7DF-44790CB1C4A9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2196673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8995196-9F4F-E746-94AE-47C2AC5EE8AB}"/>
              </a:ext>
            </a:extLst>
          </p:cNvPr>
          <p:cNvCxnSpPr>
            <a:cxnSpLocks/>
            <a:stCxn id="55" idx="5"/>
          </p:cNvCxnSpPr>
          <p:nvPr/>
        </p:nvCxnSpPr>
        <p:spPr>
          <a:xfrm>
            <a:off x="179394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FE6AD1-A6CB-1D4D-959A-ED3DE7B21A92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3021675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4C9FA0-5936-1D4D-9A5F-96D3828BED7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3415658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48210F-9B5C-A444-AF49-921D5214A532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4237874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26F2F1-297D-D749-908F-2F38C12EDFC6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4618035" y="6721043"/>
            <a:ext cx="180000" cy="44437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D5567F-CA5C-814D-8F78-062DF1F9FE80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544457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7451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AAA5B6-13F3-554C-B915-36146560AFB5}"/>
              </a:ext>
            </a:extLst>
          </p:cNvPr>
          <p:cNvCxnSpPr>
            <a:cxnSpLocks/>
          </p:cNvCxnSpPr>
          <p:nvPr/>
        </p:nvCxnSpPr>
        <p:spPr>
          <a:xfrm>
            <a:off x="518397" y="6525536"/>
            <a:ext cx="4464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82F6BB3-6E34-2142-8075-B101394E4451}"/>
              </a:ext>
            </a:extLst>
          </p:cNvPr>
          <p:cNvCxnSpPr>
            <a:cxnSpLocks/>
          </p:cNvCxnSpPr>
          <p:nvPr/>
        </p:nvCxnSpPr>
        <p:spPr>
          <a:xfrm>
            <a:off x="517677" y="4786370"/>
            <a:ext cx="2808000" cy="0"/>
          </a:xfrm>
          <a:prstGeom prst="line">
            <a:avLst/>
          </a:prstGeom>
          <a:ln w="317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6812858-1F51-4F43-A498-D31EABDE7642}"/>
              </a:ext>
            </a:extLst>
          </p:cNvPr>
          <p:cNvCxnSpPr>
            <a:cxnSpLocks/>
          </p:cNvCxnSpPr>
          <p:nvPr/>
        </p:nvCxnSpPr>
        <p:spPr>
          <a:xfrm>
            <a:off x="530747" y="5590116"/>
            <a:ext cx="3852000" cy="0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EF2099D-ACE2-BC44-B13B-B97891EDFE1F}"/>
              </a:ext>
            </a:extLst>
          </p:cNvPr>
          <p:cNvSpPr/>
          <p:nvPr/>
        </p:nvSpPr>
        <p:spPr>
          <a:xfrm>
            <a:off x="7230485" y="5686911"/>
            <a:ext cx="972000" cy="128773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Approximate k-NN based on k-d tree 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Build a k-d tree from training data: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random/alternate dimension, find median, split data, repeat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NN for test sample: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Find region containing test point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Compare to all points in region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551439-B565-844B-81D0-DF6A7FC05EE5}"/>
              </a:ext>
            </a:extLst>
          </p:cNvPr>
          <p:cNvCxnSpPr>
            <a:cxnSpLocks/>
          </p:cNvCxnSpPr>
          <p:nvPr/>
        </p:nvCxnSpPr>
        <p:spPr>
          <a:xfrm flipV="1">
            <a:off x="6250331" y="3564000"/>
            <a:ext cx="0" cy="345600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6DEEFC-9292-0C4B-8592-3206BBB94BF2}"/>
              </a:ext>
            </a:extLst>
          </p:cNvPr>
          <p:cNvCxnSpPr>
            <a:cxnSpLocks/>
          </p:cNvCxnSpPr>
          <p:nvPr/>
        </p:nvCxnSpPr>
        <p:spPr>
          <a:xfrm>
            <a:off x="6228000" y="6993038"/>
            <a:ext cx="34560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764A4B8-DE2B-4840-B740-DB2964832BEE}"/>
              </a:ext>
            </a:extLst>
          </p:cNvPr>
          <p:cNvSpPr/>
          <p:nvPr/>
        </p:nvSpPr>
        <p:spPr>
          <a:xfrm>
            <a:off x="6430579" y="3995579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1ED3E-E98E-D848-BD0D-231699DB7472}"/>
              </a:ext>
            </a:extLst>
          </p:cNvPr>
          <p:cNvSpPr txBox="1"/>
          <p:nvPr/>
        </p:nvSpPr>
        <p:spPr>
          <a:xfrm>
            <a:off x="5924314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CE931-0631-A349-809E-45646F172A7D}"/>
              </a:ext>
            </a:extLst>
          </p:cNvPr>
          <p:cNvSpPr txBox="1"/>
          <p:nvPr/>
        </p:nvSpPr>
        <p:spPr>
          <a:xfrm>
            <a:off x="674067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273359-C13B-B14E-B49E-FE2118DA7ED9}"/>
              </a:ext>
            </a:extLst>
          </p:cNvPr>
          <p:cNvSpPr txBox="1"/>
          <p:nvPr/>
        </p:nvSpPr>
        <p:spPr>
          <a:xfrm>
            <a:off x="737727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61A23-D1F7-AE43-8504-3B455EB144C5}"/>
              </a:ext>
            </a:extLst>
          </p:cNvPr>
          <p:cNvSpPr txBox="1"/>
          <p:nvPr/>
        </p:nvSpPr>
        <p:spPr>
          <a:xfrm>
            <a:off x="8013880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47405-F3DB-0D48-8248-0C96B4AAF827}"/>
              </a:ext>
            </a:extLst>
          </p:cNvPr>
          <p:cNvSpPr txBox="1"/>
          <p:nvPr/>
        </p:nvSpPr>
        <p:spPr>
          <a:xfrm>
            <a:off x="8650485" y="7027763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F9079-A776-C241-825D-90EF66B2A5C5}"/>
              </a:ext>
            </a:extLst>
          </p:cNvPr>
          <p:cNvSpPr txBox="1"/>
          <p:nvPr/>
        </p:nvSpPr>
        <p:spPr>
          <a:xfrm>
            <a:off x="9287090" y="7027763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3685E-AF87-AF4C-B8BB-06A9E72D7841}"/>
              </a:ext>
            </a:extLst>
          </p:cNvPr>
          <p:cNvSpPr txBox="1"/>
          <p:nvPr/>
        </p:nvSpPr>
        <p:spPr>
          <a:xfrm>
            <a:off x="5926243" y="61562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FF0AA-B12E-8A4E-9493-45C7A1288823}"/>
              </a:ext>
            </a:extLst>
          </p:cNvPr>
          <p:cNvSpPr txBox="1"/>
          <p:nvPr/>
        </p:nvSpPr>
        <p:spPr>
          <a:xfrm>
            <a:off x="5924315" y="5502245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B0F11A-90F9-4449-8A78-66C6498ACF64}"/>
              </a:ext>
            </a:extLst>
          </p:cNvPr>
          <p:cNvSpPr txBox="1"/>
          <p:nvPr/>
        </p:nvSpPr>
        <p:spPr>
          <a:xfrm>
            <a:off x="5931064" y="4848286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70082-A0D9-914C-BE1F-42944C509CBF}"/>
              </a:ext>
            </a:extLst>
          </p:cNvPr>
          <p:cNvSpPr txBox="1"/>
          <p:nvPr/>
        </p:nvSpPr>
        <p:spPr>
          <a:xfrm>
            <a:off x="5940716" y="4194327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A67B35-F584-9A4A-8CC5-DCDE434AF0FA}"/>
              </a:ext>
            </a:extLst>
          </p:cNvPr>
          <p:cNvSpPr txBox="1"/>
          <p:nvPr/>
        </p:nvSpPr>
        <p:spPr>
          <a:xfrm>
            <a:off x="5782032" y="3596962"/>
            <a:ext cx="4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33403E-C985-0A46-AE4F-7E9478563261}"/>
              </a:ext>
            </a:extLst>
          </p:cNvPr>
          <p:cNvSpPr/>
          <p:nvPr/>
        </p:nvSpPr>
        <p:spPr>
          <a:xfrm>
            <a:off x="7136312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C8FE548-77E6-D840-89DE-2F43DCECB810}"/>
              </a:ext>
            </a:extLst>
          </p:cNvPr>
          <p:cNvSpPr/>
          <p:nvPr/>
        </p:nvSpPr>
        <p:spPr>
          <a:xfrm>
            <a:off x="6804330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B28BFCA-0377-984D-8EE5-D311417DE58F}"/>
              </a:ext>
            </a:extLst>
          </p:cNvPr>
          <p:cNvSpPr/>
          <p:nvPr/>
        </p:nvSpPr>
        <p:spPr>
          <a:xfrm>
            <a:off x="7440935" y="660783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80CF51B-8E3A-DC4C-B923-D2972FA9153A}"/>
              </a:ext>
            </a:extLst>
          </p:cNvPr>
          <p:cNvSpPr/>
          <p:nvPr/>
        </p:nvSpPr>
        <p:spPr>
          <a:xfrm>
            <a:off x="7785836" y="5590116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01CCEF-1032-514A-8327-4263734059C0}"/>
              </a:ext>
            </a:extLst>
          </p:cNvPr>
          <p:cNvSpPr/>
          <p:nvPr/>
        </p:nvSpPr>
        <p:spPr>
          <a:xfrm>
            <a:off x="8392897" y="6247112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94C4A5-83F0-3C4B-B909-090AD4A4BD4D}"/>
              </a:ext>
            </a:extLst>
          </p:cNvPr>
          <p:cNvSpPr/>
          <p:nvPr/>
        </p:nvSpPr>
        <p:spPr>
          <a:xfrm>
            <a:off x="9468914" y="4940354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FEDA615-5CD7-EA45-AC6A-91D830AA57A0}"/>
              </a:ext>
            </a:extLst>
          </p:cNvPr>
          <p:cNvSpPr/>
          <p:nvPr/>
        </p:nvSpPr>
        <p:spPr>
          <a:xfrm>
            <a:off x="8077540" y="4291890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2BFF9B-A47F-7C46-829B-A3C2F65E618D}"/>
              </a:ext>
            </a:extLst>
          </p:cNvPr>
          <p:cNvSpPr/>
          <p:nvPr/>
        </p:nvSpPr>
        <p:spPr>
          <a:xfrm>
            <a:off x="8621548" y="4603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CC2F78-0A3E-504A-B031-15A194A1DA3F}"/>
              </a:ext>
            </a:extLst>
          </p:cNvPr>
          <p:cNvSpPr/>
          <p:nvPr/>
        </p:nvSpPr>
        <p:spPr>
          <a:xfrm>
            <a:off x="9468000" y="3993163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3AD06A-13CF-8943-8E04-709149A6C2AD}"/>
              </a:ext>
            </a:extLst>
          </p:cNvPr>
          <p:cNvCxnSpPr>
            <a:cxnSpLocks/>
          </p:cNvCxnSpPr>
          <p:nvPr/>
        </p:nvCxnSpPr>
        <p:spPr>
          <a:xfrm flipH="1" flipV="1">
            <a:off x="8186762" y="3564000"/>
            <a:ext cx="2" cy="342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DB597-3296-2A41-AD20-1C268542BBEE}"/>
              </a:ext>
            </a:extLst>
          </p:cNvPr>
          <p:cNvCxnSpPr>
            <a:cxnSpLocks/>
          </p:cNvCxnSpPr>
          <p:nvPr/>
        </p:nvCxnSpPr>
        <p:spPr>
          <a:xfrm flipV="1">
            <a:off x="6884304" y="3564000"/>
            <a:ext cx="0" cy="2118713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3EC85B-1AE9-2644-B07A-A3A81FCEF373}"/>
              </a:ext>
            </a:extLst>
          </p:cNvPr>
          <p:cNvCxnSpPr>
            <a:cxnSpLocks/>
          </p:cNvCxnSpPr>
          <p:nvPr/>
        </p:nvCxnSpPr>
        <p:spPr>
          <a:xfrm flipV="1">
            <a:off x="7218898" y="5714644"/>
            <a:ext cx="0" cy="126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04A17-464D-D64B-A874-2B69B691C265}"/>
              </a:ext>
            </a:extLst>
          </p:cNvPr>
          <p:cNvCxnSpPr>
            <a:cxnSpLocks/>
          </p:cNvCxnSpPr>
          <p:nvPr/>
        </p:nvCxnSpPr>
        <p:spPr>
          <a:xfrm>
            <a:off x="6273898" y="5682714"/>
            <a:ext cx="189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0DE4B1-4BF3-F54A-AFF9-96AE59777D94}"/>
              </a:ext>
            </a:extLst>
          </p:cNvPr>
          <p:cNvCxnSpPr>
            <a:cxnSpLocks/>
          </p:cNvCxnSpPr>
          <p:nvPr/>
        </p:nvCxnSpPr>
        <p:spPr>
          <a:xfrm flipV="1">
            <a:off x="8180130" y="5020778"/>
            <a:ext cx="16200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0FFFFE-D4FE-C446-A240-2931AF402D2D}"/>
              </a:ext>
            </a:extLst>
          </p:cNvPr>
          <p:cNvSpPr/>
          <p:nvPr/>
        </p:nvSpPr>
        <p:spPr>
          <a:xfrm>
            <a:off x="9068023" y="5947527"/>
            <a:ext cx="185195" cy="18519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81BF35-ECC1-5E41-BB03-1CD3A04A787D}"/>
              </a:ext>
            </a:extLst>
          </p:cNvPr>
          <p:cNvCxnSpPr>
            <a:cxnSpLocks/>
          </p:cNvCxnSpPr>
          <p:nvPr/>
        </p:nvCxnSpPr>
        <p:spPr>
          <a:xfrm flipV="1">
            <a:off x="8810120" y="5051612"/>
            <a:ext cx="0" cy="1925999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D4BF287B-B42D-494C-942F-9D5854E37F91}"/>
              </a:ext>
            </a:extLst>
          </p:cNvPr>
          <p:cNvSpPr/>
          <p:nvPr/>
        </p:nvSpPr>
        <p:spPr>
          <a:xfrm>
            <a:off x="7298911" y="5945815"/>
            <a:ext cx="185195" cy="18519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443825-A2EA-AD4A-BBEE-CE32A5665B78}"/>
              </a:ext>
            </a:extLst>
          </p:cNvPr>
          <p:cNvCxnSpPr>
            <a:cxnSpLocks/>
          </p:cNvCxnSpPr>
          <p:nvPr/>
        </p:nvCxnSpPr>
        <p:spPr>
          <a:xfrm flipV="1">
            <a:off x="9163901" y="3563712"/>
            <a:ext cx="0" cy="1440000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23D4BCAF-4C92-B14E-A6B9-88A87480C338}"/>
              </a:ext>
            </a:extLst>
          </p:cNvPr>
          <p:cNvSpPr/>
          <p:nvPr/>
        </p:nvSpPr>
        <p:spPr>
          <a:xfrm>
            <a:off x="2858815" y="448923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DE2709-9EAF-1F41-BC9F-BDF49E9F81E9}"/>
              </a:ext>
            </a:extLst>
          </p:cNvPr>
          <p:cNvSpPr/>
          <p:nvPr/>
        </p:nvSpPr>
        <p:spPr>
          <a:xfrm>
            <a:off x="1657653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y&gt;4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812DF2F-AFDB-8349-8DD4-7E283125A28B}"/>
              </a:ext>
            </a:extLst>
          </p:cNvPr>
          <p:cNvSpPr/>
          <p:nvPr/>
        </p:nvSpPr>
        <p:spPr>
          <a:xfrm>
            <a:off x="4080550" y="5295464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FF0000"/>
                </a:solidFill>
              </a:rPr>
              <a:t>y&gt;6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9333802-25BE-A641-B7CB-71B3A17E4B64}"/>
              </a:ext>
            </a:extLst>
          </p:cNvPr>
          <p:cNvSpPr/>
          <p:nvPr/>
        </p:nvSpPr>
        <p:spPr>
          <a:xfrm>
            <a:off x="22534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ECCD562-1FFD-DF49-92B4-EABD50C6733F}"/>
              </a:ext>
            </a:extLst>
          </p:cNvPr>
          <p:cNvSpPr/>
          <p:nvPr/>
        </p:nvSpPr>
        <p:spPr>
          <a:xfrm>
            <a:off x="467638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x&gt;9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D7987A-568C-6B42-BDDD-0FAD0AD5C3A1}"/>
              </a:ext>
            </a:extLst>
          </p:cNvPr>
          <p:cNvSpPr/>
          <p:nvPr/>
        </p:nvSpPr>
        <p:spPr>
          <a:xfrm>
            <a:off x="1025751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6F2771A-9AE1-CD43-97AD-9297B7C40730}"/>
              </a:ext>
            </a:extLst>
          </p:cNvPr>
          <p:cNvSpPr/>
          <p:nvPr/>
        </p:nvSpPr>
        <p:spPr>
          <a:xfrm>
            <a:off x="3469677" y="6213809"/>
            <a:ext cx="900000" cy="5942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rgbClr val="00B050"/>
                </a:solidFill>
              </a:rPr>
              <a:t>x&gt;8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99EC8C-E9E6-4A44-8346-7D7EB82CF4FB}"/>
              </a:ext>
            </a:extLst>
          </p:cNvPr>
          <p:cNvSpPr txBox="1"/>
          <p:nvPr/>
        </p:nvSpPr>
        <p:spPr>
          <a:xfrm>
            <a:off x="274127" y="460170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C01798-574B-414A-AEB9-BDBA3E085043}"/>
              </a:ext>
            </a:extLst>
          </p:cNvPr>
          <p:cNvSpPr txBox="1"/>
          <p:nvPr/>
        </p:nvSpPr>
        <p:spPr>
          <a:xfrm>
            <a:off x="274126" y="5407929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A49C6C6-730F-CD40-9668-E4EF64F237F4}"/>
              </a:ext>
            </a:extLst>
          </p:cNvPr>
          <p:cNvSpPr txBox="1"/>
          <p:nvPr/>
        </p:nvSpPr>
        <p:spPr>
          <a:xfrm>
            <a:off x="269118" y="6326274"/>
            <a:ext cx="31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x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E282C8-3029-4147-A243-79A97640E28B}"/>
              </a:ext>
            </a:extLst>
          </p:cNvPr>
          <p:cNvCxnSpPr>
            <a:cxnSpLocks/>
            <a:stCxn id="48" idx="3"/>
            <a:endCxn id="51" idx="7"/>
          </p:cNvCxnSpPr>
          <p:nvPr/>
        </p:nvCxnSpPr>
        <p:spPr>
          <a:xfrm flipH="1">
            <a:off x="2425851" y="4996473"/>
            <a:ext cx="564766" cy="386019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B54AAD1-8B1E-0040-B79B-ED2F9C6F5CE2}"/>
              </a:ext>
            </a:extLst>
          </p:cNvPr>
          <p:cNvCxnSpPr>
            <a:cxnSpLocks/>
            <a:stCxn id="48" idx="5"/>
            <a:endCxn id="52" idx="1"/>
          </p:cNvCxnSpPr>
          <p:nvPr/>
        </p:nvCxnSpPr>
        <p:spPr>
          <a:xfrm>
            <a:off x="3627013" y="4996473"/>
            <a:ext cx="585339" cy="3860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252A7D-31EC-5D4D-B4ED-08FFB1ED73F2}"/>
              </a:ext>
            </a:extLst>
          </p:cNvPr>
          <p:cNvCxnSpPr>
            <a:cxnSpLocks/>
            <a:stCxn id="51" idx="3"/>
            <a:endCxn id="55" idx="0"/>
          </p:cNvCxnSpPr>
          <p:nvPr/>
        </p:nvCxnSpPr>
        <p:spPr>
          <a:xfrm flipH="1">
            <a:off x="1475751" y="5802698"/>
            <a:ext cx="313704" cy="411111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37E652-6146-4548-A220-5DC783AA9DF4}"/>
              </a:ext>
            </a:extLst>
          </p:cNvPr>
          <p:cNvCxnSpPr>
            <a:cxnSpLocks/>
            <a:stCxn id="51" idx="5"/>
            <a:endCxn id="53" idx="0"/>
          </p:cNvCxnSpPr>
          <p:nvPr/>
        </p:nvCxnSpPr>
        <p:spPr>
          <a:xfrm>
            <a:off x="2425851" y="5802698"/>
            <a:ext cx="277626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A40F70-13B3-C144-B408-15CDE83C438A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 flipH="1">
            <a:off x="3919677" y="5802698"/>
            <a:ext cx="292675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8E1AF26-732C-3649-B755-D8470D8F351C}"/>
              </a:ext>
            </a:extLst>
          </p:cNvPr>
          <p:cNvCxnSpPr>
            <a:cxnSpLocks/>
            <a:stCxn id="52" idx="5"/>
            <a:endCxn id="54" idx="0"/>
          </p:cNvCxnSpPr>
          <p:nvPr/>
        </p:nvCxnSpPr>
        <p:spPr>
          <a:xfrm>
            <a:off x="4848748" y="5802698"/>
            <a:ext cx="277633" cy="41111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ABB95FFF-2861-9640-9195-A05DECE39994}"/>
              </a:ext>
            </a:extLst>
          </p:cNvPr>
          <p:cNvSpPr/>
          <p:nvPr/>
        </p:nvSpPr>
        <p:spPr>
          <a:xfrm>
            <a:off x="6571910" y="5213621"/>
            <a:ext cx="1620000" cy="1620000"/>
          </a:xfrm>
          <a:prstGeom prst="ellipse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BF7BDA6-3A7B-8944-9E75-E4FB659A31AB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981311" y="6721043"/>
            <a:ext cx="180000" cy="4403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5A0B37D-EAFF-0D4D-A7DF-44790CB1C4A9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2196673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8995196-9F4F-E746-94AE-47C2AC5EE8AB}"/>
              </a:ext>
            </a:extLst>
          </p:cNvPr>
          <p:cNvCxnSpPr>
            <a:cxnSpLocks/>
            <a:stCxn id="55" idx="5"/>
          </p:cNvCxnSpPr>
          <p:nvPr/>
        </p:nvCxnSpPr>
        <p:spPr>
          <a:xfrm>
            <a:off x="1793949" y="6721043"/>
            <a:ext cx="180000" cy="448447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FE6AD1-A6CB-1D4D-959A-ED3DE7B21A92}"/>
              </a:ext>
            </a:extLst>
          </p:cNvPr>
          <p:cNvCxnSpPr>
            <a:cxnSpLocks/>
            <a:stCxn id="53" idx="5"/>
          </p:cNvCxnSpPr>
          <p:nvPr/>
        </p:nvCxnSpPr>
        <p:spPr>
          <a:xfrm>
            <a:off x="3021675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4C9FA0-5936-1D4D-9A5F-96D3828BED7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3415658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248210F-9B5C-A444-AF49-921D5214A532}"/>
              </a:ext>
            </a:extLst>
          </p:cNvPr>
          <p:cNvCxnSpPr>
            <a:cxnSpLocks/>
            <a:stCxn id="56" idx="5"/>
          </p:cNvCxnSpPr>
          <p:nvPr/>
        </p:nvCxnSpPr>
        <p:spPr>
          <a:xfrm>
            <a:off x="4237874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026F2F1-297D-D749-908F-2F38C12EDFC6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4618035" y="6721043"/>
            <a:ext cx="180000" cy="44437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8D5567F-CA5C-814D-8F78-062DF1F9FE80}"/>
              </a:ext>
            </a:extLst>
          </p:cNvPr>
          <p:cNvCxnSpPr>
            <a:cxnSpLocks/>
            <a:stCxn id="54" idx="5"/>
          </p:cNvCxnSpPr>
          <p:nvPr/>
        </p:nvCxnSpPr>
        <p:spPr>
          <a:xfrm>
            <a:off x="5444579" y="6721043"/>
            <a:ext cx="180000" cy="4484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7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 algorithm: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For test sample x, we find the k nearest neighbors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We label the test sample x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majority voting on k neighbors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Edited Nearest Neighbors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394461"/>
            <a:ext cx="9071640" cy="1840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Eliminate training samples that have a different label from its nearest k neighbors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Regularization technique that produces smooth border by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emoving training outliers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80210-C8DB-F64E-96DF-DC8E1D9B7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" y="3923070"/>
            <a:ext cx="4604274" cy="3493372"/>
          </a:xfrm>
          <a:prstGeom prst="rect">
            <a:avLst/>
          </a:prstGeom>
        </p:spPr>
      </p:pic>
      <p:pic>
        <p:nvPicPr>
          <p:cNvPr id="31" name="Picture 30" descr="A picture containing green, ball, grass&#10;&#10;Description automatically generated">
            <a:extLst>
              <a:ext uri="{FF2B5EF4-FFF2-40B4-BE49-F238E27FC236}">
                <a16:creationId xmlns:a16="http://schemas.microsoft.com/office/drawing/2014/main" id="{43C28858-0072-5D4D-92FB-A2B8D5A6B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21" y="3923071"/>
            <a:ext cx="4604272" cy="3493371"/>
          </a:xfrm>
          <a:prstGeom prst="rect">
            <a:avLst/>
          </a:prstGeom>
        </p:spPr>
      </p:pic>
      <p:sp>
        <p:nvSpPr>
          <p:cNvPr id="32" name="Right Arrow 31">
            <a:extLst>
              <a:ext uri="{FF2B5EF4-FFF2-40B4-BE49-F238E27FC236}">
                <a16:creationId xmlns:a16="http://schemas.microsoft.com/office/drawing/2014/main" id="{F751CC2E-E55A-0C42-99F6-2D4A08ECB12D}"/>
              </a:ext>
            </a:extLst>
          </p:cNvPr>
          <p:cNvSpPr/>
          <p:nvPr/>
        </p:nvSpPr>
        <p:spPr>
          <a:xfrm>
            <a:off x="4804335" y="544115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73457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Condensed Nearest Neighbors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314449"/>
            <a:ext cx="9071640" cy="26086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indent="-342900">
              <a:spcAft>
                <a:spcPts val="2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Eliminate training samples that have no effect on the decision boundary</a:t>
            </a:r>
          </a:p>
          <a:p>
            <a:pPr indent="-342900">
              <a:spcAft>
                <a:spcPts val="2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Algorithm:</a:t>
            </a:r>
          </a:p>
          <a:p>
            <a:pPr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Randomly select a set P of samples, at least one for each class</a:t>
            </a:r>
          </a:p>
          <a:p>
            <a:pPr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Each training sample that is not in P should be added to P, if the k-NN based on P classifies it incorrectly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7499F-3D2B-0848-AE91-7CAD7123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" y="3923070"/>
            <a:ext cx="4604274" cy="349337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03F31970-40EF-C14E-BDB9-51AFB3F16D06}"/>
              </a:ext>
            </a:extLst>
          </p:cNvPr>
          <p:cNvSpPr/>
          <p:nvPr/>
        </p:nvSpPr>
        <p:spPr>
          <a:xfrm>
            <a:off x="4804335" y="544115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AB37560C-8C24-D446-BB04-CA69711E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83" y="3923071"/>
            <a:ext cx="4604274" cy="34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6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320040" y="301320"/>
            <a:ext cx="945261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08000" algn="ctr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Edited + Condensed Nearest Neighbors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EEAC2-A2E8-BE4E-945B-884A24B2B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4" y="2460030"/>
            <a:ext cx="4604274" cy="3493372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58BCEE6-771E-E040-B783-4E76B4F1E006}"/>
              </a:ext>
            </a:extLst>
          </p:cNvPr>
          <p:cNvSpPr/>
          <p:nvPr/>
        </p:nvSpPr>
        <p:spPr>
          <a:xfrm>
            <a:off x="4804335" y="397811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3" name="Picture 2" descr="A green ball on a tennis court&#10;&#10;Description automatically generated">
            <a:extLst>
              <a:ext uri="{FF2B5EF4-FFF2-40B4-BE49-F238E27FC236}">
                <a16:creationId xmlns:a16="http://schemas.microsoft.com/office/drawing/2014/main" id="{6189DF23-BB4D-C74A-9B6F-B187892EA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53" y="2460031"/>
            <a:ext cx="4604274" cy="34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64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Learning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9963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89087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 Learning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563481"/>
            <a:ext cx="9071640" cy="26149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 learning algorithm: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1) select training samples located in the vicinity of the given test sample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2) train a classifier on the selected examples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3) apply the classifier to predict the class label of the test sample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7902719-DA74-0B4F-8645-C835471A0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5" y="4178453"/>
            <a:ext cx="4789488" cy="2926909"/>
          </a:xfrm>
          <a:prstGeom prst="rect">
            <a:avLst/>
          </a:prstGeom>
        </p:spPr>
      </p:pic>
      <p:pic>
        <p:nvPicPr>
          <p:cNvPr id="36" name="Picture 35" descr="A picture containing clock, object&#10;&#10;Description automatically generated">
            <a:extLst>
              <a:ext uri="{FF2B5EF4-FFF2-40B4-BE49-F238E27FC236}">
                <a16:creationId xmlns:a16="http://schemas.microsoft.com/office/drawing/2014/main" id="{49F205D3-632D-6443-AE69-14716410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60" y="4194261"/>
            <a:ext cx="4763620" cy="2911101"/>
          </a:xfrm>
          <a:prstGeom prst="rect">
            <a:avLst/>
          </a:prstGeom>
        </p:spPr>
      </p:pic>
      <p:sp>
        <p:nvSpPr>
          <p:cNvPr id="76" name="Right Arrow 75">
            <a:extLst>
              <a:ext uri="{FF2B5EF4-FFF2-40B4-BE49-F238E27FC236}">
                <a16:creationId xmlns:a16="http://schemas.microsoft.com/office/drawing/2014/main" id="{6BA2552F-5E1D-D24F-AEE4-FF31C5B14EDF}"/>
              </a:ext>
            </a:extLst>
          </p:cNvPr>
          <p:cNvSpPr/>
          <p:nvPr/>
        </p:nvSpPr>
        <p:spPr>
          <a:xfrm>
            <a:off x="4530015" y="5441156"/>
            <a:ext cx="471949" cy="4572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68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107010"/>
            <a:ext cx="9071640" cy="7177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 Learning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6144851-A7FB-9A4A-82E3-52B2E9B4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2" y="870496"/>
            <a:ext cx="9304020" cy="65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4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Curse of Dimensionality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machine learning, we often use high-dimensional feature vectors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When we analyze gray-scale images of 200x200 pixels, then we are working with a feature space of 40.000 dimensions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If the images are color (represented in the RGB or HSV color spaces), the dimensionality of the feature space grows to 120.000</a:t>
            </a: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 1D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5 data points: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59000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3960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 2D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25 data points: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395753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03621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6364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34301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0219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25094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(k-NN)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break ties?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Choose a random label from the tied ones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Apply 1-NN (no ties possible)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Use the distances to the test sample as weights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57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2391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49180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65234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30351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53255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 3D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125 data points: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t="-10256" r="-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66865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34754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05413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73302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396206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20004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28675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5073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34107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38789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55781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29211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59432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49099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16987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49041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55535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11691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79579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53010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18127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To “fill” an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space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we need an exponential number of data points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If we have a large number of features that describe our data, then the system requires an extremely large training set in order to learn a model with good generalization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Most of the times, large training sets are not available in practice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 r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Hughes phenomenon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Hughes phenomenon shows that, as the number of features grows, the performance of the classifier increases until we reach the optimal number of features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Adding more features while keeping the size of the training set unchanged degrades the classifier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Optimal number of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Feature space size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Classifier performance</a:t>
            </a:r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Increasing the dimension of an Euclidean feature space, implies the addition of positive terms in the computation of the Euclidean distance: 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 other words, because the number of features grows for a fixed number of data samples, the feature space becomes increasingly sparse (less dense)</a:t>
                </a: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 r="-20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Curse of dimensionality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 increasing the feature space size, the average distance grows rapidly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Hence, the more dimensions we have, the more data is necessary to overcome the curse of dimensionality!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When the distance between observations increases, the learning task becomes more difficult, since the probability of finding training samples that are truly similar with the test sample decreases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9052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Average distance for 1000 points in the unit cube</a:t>
            </a:r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for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5199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obtain a Voronoi diagram: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space is partitioned into regions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separating borders pass through areas where the distances between training sample pairs are equal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separating borders are nonlinear</a:t>
            </a: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32193</TotalTime>
  <Words>3685</Words>
  <Application>Microsoft Macintosh PowerPoint</Application>
  <PresentationFormat>Custom</PresentationFormat>
  <Paragraphs>522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Cambria Math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need for a memory-based classifier?</vt:lpstr>
      <vt:lpstr>Let’s consider a particular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for regression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649</cp:revision>
  <dcterms:created xsi:type="dcterms:W3CDTF">2016-10-12T16:27:10Z</dcterms:created>
  <dcterms:modified xsi:type="dcterms:W3CDTF">2019-10-17T21:12:24Z</dcterms:modified>
  <dc:language>en-US</dc:language>
</cp:coreProperties>
</file>